
<file path=[Content_Types].xml><?xml version="1.0" encoding="utf-8"?>
<Types xmlns="http://schemas.openxmlformats.org/package/2006/content-types">
  <Default Extension="fntdata" ContentType="application/x-fontdata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67" r:id="rId4"/>
    <p:sldId id="264" r:id="rId5"/>
    <p:sldId id="265" r:id="rId6"/>
    <p:sldId id="263" r:id="rId7"/>
    <p:sldId id="272" r:id="rId8"/>
    <p:sldId id="273" r:id="rId9"/>
    <p:sldId id="274" r:id="rId10"/>
    <p:sldId id="258" r:id="rId11"/>
    <p:sldId id="268" r:id="rId12"/>
    <p:sldId id="269" r:id="rId13"/>
    <p:sldId id="271" r:id="rId14"/>
    <p:sldId id="276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Light" panose="020F0302020204030203" pitchFamily="34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54B843-3BAA-42A9-B8B1-248A0EF9F065}">
  <a:tblStyle styleId="{A954B843-3BAA-42A9-B8B1-248A0EF9F0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681"/>
  </p:normalViewPr>
  <p:slideViewPr>
    <p:cSldViewPr snapToGrid="0">
      <p:cViewPr varScale="1">
        <p:scale>
          <a:sx n="90" d="100"/>
          <a:sy n="90" d="100"/>
        </p:scale>
        <p:origin x="96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eremy.tomlinhidglobal.com\Desktop\Jun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jeremy.tomlinhidglobal.com\Desktop\June%20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eremy.tomlinhidglobal.com\Desktop\Jun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eremy.tomlinhidglobal.com\Desktop\Jun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eremy.tomlinhidglobal.com\Desktop\Jun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Stateful Implementations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7070187343000817E-2"/>
          <c:y val="0.33492578164809039"/>
          <c:w val="0.92152849240337387"/>
          <c:h val="0.61752954903278001"/>
        </c:manualLayout>
      </c:layout>
      <c:pie3D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5B5-6142-86E1-B57A861F55D9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5B5-6142-86E1-B57A861F55D9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5B5-6142-86E1-B57A861F55D9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BDD18E76-C770-4176-BDD7-7BA892053383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B5B5-6142-86E1-B57A861F55D9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91EE1DD2-1AFA-454F-9CE5-5946204949BB}" type="CELLRANGE">
                      <a:rPr lang="en-GB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5B5-6142-86E1-B57A861F55D9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B1554DA8-16D0-4F81-90B0-DDD808319859}" type="CELLRANGE">
                      <a:rPr lang="en-GB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5B5-6142-86E1-B57A861F5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Sheet1!$K$9:$M$9</c:f>
              <c:numCache>
                <c:formatCode>General</c:formatCode>
                <c:ptCount val="3"/>
                <c:pt idx="0">
                  <c:v>28</c:v>
                </c:pt>
                <c:pt idx="1">
                  <c:v>51</c:v>
                </c:pt>
                <c:pt idx="2">
                  <c:v>71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B5B5-6142-86E1-B57A861F55D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Dynamic Implementations</a:t>
            </a:r>
          </a:p>
        </c:rich>
      </c:tx>
      <c:layout>
        <c:manualLayout>
          <c:xMode val="edge"/>
          <c:yMode val="edge"/>
          <c:x val="0.22492622068354057"/>
          <c:y val="2.3148148148148147E-2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31883629919515616"/>
          <c:w val="0.91408644121686067"/>
          <c:h val="0.57566639592409363"/>
        </c:manualLayout>
      </c:layout>
      <c:pie3DChart>
        <c:varyColors val="1"/>
        <c:ser>
          <c:idx val="1"/>
          <c:order val="0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BF27-4A47-A0A3-30144BDFAEA2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BF27-4A47-A0A3-30144BDFAEA2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BF27-4A47-A0A3-30144BDFAEA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FD8A5E5-E2C2-4306-B5D7-B869641AEDA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F27-4A47-A0A3-30144BDFAEA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1D497CF-20BC-4C0D-881A-A29740E663AF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F27-4A47-A0A3-30144BDFAEA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D02FEFC-1754-4394-B343-067CF748B30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BF27-4A47-A0A3-30144BDFAE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Sheet1!$K$10:$M$10</c:f>
              <c:numCache>
                <c:formatCode>General</c:formatCode>
                <c:ptCount val="3"/>
                <c:pt idx="0">
                  <c:v>3</c:v>
                </c:pt>
                <c:pt idx="1">
                  <c:v>9</c:v>
                </c:pt>
                <c:pt idx="2">
                  <c:v>16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BF27-4A47-A0A3-30144BDFAEA2}"/>
            </c:ext>
          </c:extLst>
        </c:ser>
        <c:ser>
          <c:idx val="0"/>
          <c:order val="1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F27-4A47-A0A3-30144BDFAEA2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F27-4A47-A0A3-30144BDFAEA2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F27-4A47-A0A3-30144BDFAEA2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2DA76EC4-0AB5-4301-ADF7-6AB030453D72}" type="CELLRANGE">
                      <a:rPr lang="en-US"/>
                      <a:pPr>
                        <a:defRPr sz="1000" b="0" i="0" u="none" strike="noStrike" kern="1200" baseline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4472C4"/>
                  </a:solidFill>
                  <a:round/>
                </a:ln>
                <a:effectLst>
                  <a:outerShdw blurRad="50800" dist="38100" dir="2700000" algn="tl" rotWithShape="0">
                    <a:srgbClr val="4472C4">
                      <a:lumMod val="75000"/>
                      <a:alpha val="40000"/>
                    </a:srgbClr>
                  </a:outerShdw>
                </a:effectLst>
              </c:sp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BF27-4A47-A0A3-30144BDFAEA2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D0ED9BBC-54E5-4F85-9200-3C6510983EFC}" type="CELLRANGE">
                      <a:rPr lang="en-US"/>
                      <a:pPr>
                        <a:defRPr sz="1000" b="0" i="0" u="none" strike="noStrike" kern="1200" baseline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BF27-4A47-A0A3-30144BDFAEA2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73725D18-65C1-4FE8-AF84-5D30CB031289}" type="CELLRANGE">
                      <a:rPr lang="en-US"/>
                      <a:pPr>
                        <a:defRPr sz="1000" b="0" i="0" u="none" strike="noStrike" kern="1200" baseline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BF27-4A47-A0A3-30144BDFAEA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Sheet1!$K$10:$M$10</c:f>
              <c:numCache>
                <c:formatCode>General</c:formatCode>
                <c:ptCount val="3"/>
                <c:pt idx="0">
                  <c:v>3</c:v>
                </c:pt>
                <c:pt idx="1">
                  <c:v>9</c:v>
                </c:pt>
                <c:pt idx="2">
                  <c:v>16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BF27-4A47-A0A3-30144BDFAEA2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New Error handling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253-2242-A8D7-770AAA91A533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253-2242-A8D7-770AAA91A533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253-2242-A8D7-770AAA91A533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5B01BFC2-01CE-4E03-BB73-9932466517EC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253-2242-A8D7-770AAA91A53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5936843E-D8F9-45F2-87D6-BBAF75211DD6}" type="CELLRANGE">
                      <a:rPr lang="en-GB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253-2242-A8D7-770AAA91A533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F8C9D6BB-21B1-4CF7-BE6D-1B3EEB0E2619}" type="CELLRANGE">
                      <a:rPr lang="en-GB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3253-2242-A8D7-770AAA91A533}"/>
                </c:ext>
              </c:extLst>
            </c:dLbl>
            <c:spPr>
              <a:noFill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Sheet1!$K$11:$M$11</c:f>
              <c:numCache>
                <c:formatCode>General</c:formatCode>
                <c:ptCount val="3"/>
                <c:pt idx="0">
                  <c:v>5</c:v>
                </c:pt>
                <c:pt idx="1">
                  <c:v>7</c:v>
                </c:pt>
                <c:pt idx="2">
                  <c:v>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3253-2242-A8D7-770AAA91A53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New Gov Test </a:t>
            </a:r>
          </a:p>
        </c:rich>
      </c:tx>
      <c:layout>
        <c:manualLayout>
          <c:xMode val="edge"/>
          <c:yMode val="edge"/>
          <c:x val="0.21882835307336235"/>
          <c:y val="3.5165768293583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EBA-9E4A-BCFB-D37181B027BB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EBA-9E4A-BCFB-D37181B027BB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EBA-9E4A-BCFB-D37181B027BB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EB2A9EAA-7798-4002-B624-C6F902D24E3E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EEBA-9E4A-BCFB-D37181B027BB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275AADCC-E766-4BAB-BAC1-C7C791E55E83}" type="CELLRANGE">
                      <a:rPr lang="en-GB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EEBA-9E4A-BCFB-D37181B027BB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D79AA3AD-1230-45F6-82A2-7BABAE39E95C}" type="CELLRANGE">
                      <a:rPr lang="en-GB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EEBA-9E4A-BCFB-D37181B027BB}"/>
                </c:ext>
              </c:extLst>
            </c:dLbl>
            <c:spPr>
              <a:noFill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Sheet1!$K$12:$M$12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EEBA-9E4A-BCFB-D37181B027B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Test API Scenario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26D-974B-B9E8-D4933AED0797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26D-974B-B9E8-D4933AED0797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26D-974B-B9E8-D4933AED0797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7D80CFD1-69EF-4AE5-B337-BFCD91CF93B0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26D-974B-B9E8-D4933AED0797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E35B6EFA-F6B5-4081-81FF-5BBAB6407E07}" type="CELLRANGE">
                      <a:rPr lang="en-GB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26D-974B-B9E8-D4933AED0797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F13C691A-669D-42FD-83B7-38281E57FE3E}" type="CELLRANGE">
                      <a:rPr lang="en-GB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026D-974B-B9E8-D4933AED0797}"/>
                </c:ext>
              </c:extLst>
            </c:dLbl>
            <c:spPr>
              <a:noFill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Sheet1!$K$13:$M$13</c:f>
              <c:numCache>
                <c:formatCode>General</c:formatCode>
                <c:ptCount val="3"/>
                <c:pt idx="0">
                  <c:v>1</c:v>
                </c:pt>
                <c:pt idx="1">
                  <c:v>0</c:v>
                </c:pt>
                <c:pt idx="2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026D-974B-B9E8-D4933AED0797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1aecd241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11aecd241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5c1249b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5c1249b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79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1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ee0bdbf9_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g221ee0bdbf9_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959355" y="2814867"/>
            <a:ext cx="1403400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Jeremy Tomlin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21.06</a:t>
            </a:r>
            <a:r>
              <a:rPr lang="en-GB" sz="14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.202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 dirty="0">
              <a:solidFill>
                <a:srgbClr val="3F3F3F"/>
              </a:solidFill>
            </a:endParaRPr>
          </a:p>
        </p:txBody>
      </p:sp>
      <p:cxnSp>
        <p:nvCxnSpPr>
          <p:cNvPr id="130" name="Google Shape;130;p25"/>
          <p:cNvCxnSpPr/>
          <p:nvPr/>
        </p:nvCxnSpPr>
        <p:spPr>
          <a:xfrm>
            <a:off x="717980" y="1876280"/>
            <a:ext cx="0" cy="912847"/>
          </a:xfrm>
          <a:prstGeom prst="straightConnector1">
            <a:avLst/>
          </a:prstGeom>
          <a:noFill/>
          <a:ln w="38100" cap="flat" cmpd="sng">
            <a:solidFill>
              <a:srgbClr val="01909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14574"/>
          <a:stretch/>
        </p:blipFill>
        <p:spPr>
          <a:xfrm>
            <a:off x="7387828" y="325637"/>
            <a:ext cx="1127522" cy="6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848250" y="1577375"/>
            <a:ext cx="74475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MTD Sandbox Team</a:t>
            </a:r>
            <a:endParaRPr sz="21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Sandbox improvement programme</a:t>
            </a:r>
            <a:endParaRPr sz="3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7D87031-DB65-02DD-BB99-8643F955063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Release 2…Stateful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89FC69-E5AC-C5F1-BDC5-47E297D7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84" y="0"/>
            <a:ext cx="4374777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DE35B-634F-98A3-9E97-E0141E05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01784"/>
            <a:ext cx="4498217" cy="28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3ABA-0046-B575-4CE2-8212A8A3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2…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E9E0C-2B1E-D649-46ED-D39EA9B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077"/>
            <a:ext cx="4649289" cy="320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E02FC5-231E-BE21-07C2-994682D1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48" y="0"/>
            <a:ext cx="4448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5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663A-0DE2-D600-81D2-B8D0FF3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9CF3E-55C1-B702-880E-EAC655A84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 to extend the Test API use cases </a:t>
            </a:r>
          </a:p>
          <a:p>
            <a:r>
              <a:rPr lang="en-US" dirty="0"/>
              <a:t>More stateful implementations</a:t>
            </a:r>
          </a:p>
          <a:p>
            <a:r>
              <a:rPr lang="en-US" dirty="0"/>
              <a:t>More Dynamic Implementations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6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20CA-AB5F-0CD3-EB43-603123C4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91" y="1907661"/>
            <a:ext cx="7886700" cy="994172"/>
          </a:xfrm>
        </p:spPr>
        <p:txBody>
          <a:bodyPr/>
          <a:lstStyle/>
          <a:p>
            <a:r>
              <a:rPr lang="en-US" dirty="0"/>
              <a:t>Thank-you </a:t>
            </a:r>
          </a:p>
        </p:txBody>
      </p:sp>
    </p:spTree>
    <p:extLst>
      <p:ext uri="{BB962C8B-B14F-4D97-AF65-F5344CB8AC3E}">
        <p14:creationId xmlns:p14="http://schemas.microsoft.com/office/powerpoint/2010/main" val="348226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C84D-0F52-39FF-D4F6-3DB70EB0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User research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643C9-819E-E148-BC63-1745B5B1A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515693"/>
            <a:ext cx="9056594" cy="3263504"/>
          </a:xfrm>
        </p:spPr>
        <p:txBody>
          <a:bodyPr>
            <a:normAutofit/>
          </a:bodyPr>
          <a:lstStyle/>
          <a:p>
            <a:pPr marL="457200" marR="0" lvl="0" indent="-31185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11"/>
              <a:buFont typeface="Lato Light"/>
              <a:buChar char="●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The stateless environment  does not allow vendors to replicate Production accurately, preventing comprehensive testing and debugging</a:t>
            </a:r>
          </a:p>
          <a:p>
            <a:pPr marL="457200" marR="0" lvl="0" indent="-31185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11"/>
              <a:buFont typeface="Lato Light"/>
              <a:buChar char="●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Limited, inconsistent and unrealistic test scenarios and canned data further decrease testing capability</a:t>
            </a:r>
            <a:endParaRPr lang="en-US" sz="1800" dirty="0"/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837DBB35-0B7B-AC73-24CA-453249F4A9D3}"/>
              </a:ext>
            </a:extLst>
          </p:cNvPr>
          <p:cNvSpPr/>
          <p:nvPr/>
        </p:nvSpPr>
        <p:spPr>
          <a:xfrm>
            <a:off x="47707" y="1019362"/>
            <a:ext cx="3681455" cy="1381932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 a stateless test environment, sample data simulating the live product does not respond to changing conditions.</a:t>
            </a:r>
          </a:p>
          <a:p>
            <a:pPr algn="ctr"/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B66C12D-1993-99E8-D454-3A07C8B1FAF6}"/>
              </a:ext>
            </a:extLst>
          </p:cNvPr>
          <p:cNvSpPr/>
          <p:nvPr/>
        </p:nvSpPr>
        <p:spPr>
          <a:xfrm>
            <a:off x="5657354" y="273844"/>
            <a:ext cx="3283889" cy="994172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scenarios available are not comprehensive enough.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1A7731C-FD65-A83B-999C-88C22BA31F36}"/>
              </a:ext>
            </a:extLst>
          </p:cNvPr>
          <p:cNvSpPr/>
          <p:nvPr/>
        </p:nvSpPr>
        <p:spPr>
          <a:xfrm>
            <a:off x="3122542" y="2238552"/>
            <a:ext cx="3283889" cy="994172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tax year in the Sandbox is outdated and cannot be changed</a:t>
            </a:r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4D7B67E6-C815-B45E-33AD-D890479AA4F6}"/>
              </a:ext>
            </a:extLst>
          </p:cNvPr>
          <p:cNvSpPr/>
          <p:nvPr/>
        </p:nvSpPr>
        <p:spPr>
          <a:xfrm>
            <a:off x="0" y="2604207"/>
            <a:ext cx="3283889" cy="994172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date ranges used  for sample data are inconsistent between  different endpoints.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9F4C8F9F-E7A2-3D8B-1FC4-E41B19C7FD8D}"/>
              </a:ext>
            </a:extLst>
          </p:cNvPr>
          <p:cNvSpPr/>
          <p:nvPr/>
        </p:nvSpPr>
        <p:spPr>
          <a:xfrm>
            <a:off x="5454598" y="1358058"/>
            <a:ext cx="3689402" cy="1187099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dates used by the endpoints do not reflect realistic parameters of tax years and obligation periods.</a:t>
            </a:r>
          </a:p>
          <a:p>
            <a:pPr algn="ctr"/>
            <a:endParaRPr lang="en-GB" sz="1400" b="0" i="0" u="none" strike="noStrike" cap="none" dirty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171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72D1-4D90-41FD-D106-08133F6D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we are building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3DCD2-D882-159A-8572-68EF17608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endpoints Dynamic </a:t>
            </a:r>
          </a:p>
          <a:p>
            <a:r>
              <a:rPr lang="en-US" dirty="0"/>
              <a:t>Making endpoints Stateful </a:t>
            </a:r>
          </a:p>
          <a:p>
            <a:r>
              <a:rPr lang="en-US" dirty="0"/>
              <a:t>Adding new Gov Test Scenarios</a:t>
            </a:r>
          </a:p>
          <a:p>
            <a:r>
              <a:rPr lang="en-US" dirty="0"/>
              <a:t>Better error handling </a:t>
            </a:r>
          </a:p>
          <a:p>
            <a:r>
              <a:rPr lang="en-US" dirty="0"/>
              <a:t>New Test API 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46CBDDE9-4B47-9500-EAE4-9CE66C9BF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732077"/>
              </p:ext>
            </p:extLst>
          </p:nvPr>
        </p:nvGraphicFramePr>
        <p:xfrm>
          <a:off x="6500492" y="2668108"/>
          <a:ext cx="2332376" cy="2212230"/>
        </p:xfrm>
        <a:graphic>
          <a:graphicData uri="http://schemas.openxmlformats.org/drawingml/2006/table">
            <a:tbl>
              <a:tblPr firstRow="1" bandRow="1">
                <a:tableStyleId>{A954B843-3BAA-42A9-B8B1-248A0EF9F065}</a:tableStyleId>
              </a:tblPr>
              <a:tblGrid>
                <a:gridCol w="1166188">
                  <a:extLst>
                    <a:ext uri="{9D8B030D-6E8A-4147-A177-3AD203B41FA5}">
                      <a16:colId xmlns:a16="http://schemas.microsoft.com/office/drawing/2014/main" val="3245603678"/>
                    </a:ext>
                  </a:extLst>
                </a:gridCol>
                <a:gridCol w="1166188">
                  <a:extLst>
                    <a:ext uri="{9D8B030D-6E8A-4147-A177-3AD203B41FA5}">
                      <a16:colId xmlns:a16="http://schemas.microsoft.com/office/drawing/2014/main" val="1958601083"/>
                    </a:ext>
                  </a:extLst>
                </a:gridCol>
              </a:tblGrid>
              <a:tr h="326828"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Sandbox environment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9209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API's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523659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Endpoints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277694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Stateful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85611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Dynamic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32883"/>
                  </a:ext>
                </a:extLst>
              </a:tr>
              <a:tr h="32682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error Handling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020090"/>
                  </a:ext>
                </a:extLst>
              </a:tr>
              <a:tr h="32682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Gov Test Scenario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83601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API scenario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080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7A40-CBD5-75C5-AB60-1088662B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API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E07E2-F128-983D-61CF-9E5883621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  <a:p>
            <a:pPr lvl="1"/>
            <a:r>
              <a:rPr lang="en-US" dirty="0"/>
              <a:t>Enabling ‘simple’ deletion</a:t>
            </a:r>
          </a:p>
          <a:p>
            <a:pPr lvl="1"/>
            <a:endParaRPr lang="en-US" dirty="0"/>
          </a:p>
          <a:p>
            <a:r>
              <a:rPr lang="en-US" dirty="0"/>
              <a:t>Step 2 (under investigation)</a:t>
            </a:r>
          </a:p>
          <a:p>
            <a:pPr lvl="1"/>
            <a:r>
              <a:rPr lang="en-US" dirty="0"/>
              <a:t>Complex Deletion</a:t>
            </a:r>
          </a:p>
          <a:p>
            <a:pPr lvl="1"/>
            <a:r>
              <a:rPr lang="en-US" dirty="0"/>
              <a:t>Create a demo world</a:t>
            </a:r>
          </a:p>
          <a:p>
            <a:pPr lvl="1"/>
            <a:r>
              <a:rPr lang="en-US" dirty="0"/>
              <a:t>Giving HMRC unusual data (Company details) </a:t>
            </a:r>
          </a:p>
          <a:p>
            <a:pPr lvl="1"/>
            <a:r>
              <a:rPr lang="en-US" dirty="0"/>
              <a:t>Mockup of the backend in some scenarios  </a:t>
            </a:r>
          </a:p>
        </p:txBody>
      </p:sp>
    </p:spTree>
    <p:extLst>
      <p:ext uri="{BB962C8B-B14F-4D97-AF65-F5344CB8AC3E}">
        <p14:creationId xmlns:p14="http://schemas.microsoft.com/office/powerpoint/2010/main" val="139495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Release 1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0" y="1532175"/>
            <a:ext cx="4532398" cy="361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925" y="1173780"/>
            <a:ext cx="4532398" cy="396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FE41-5946-6BF3-4260-890B3C32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pic>
        <p:nvPicPr>
          <p:cNvPr id="3" name="Media1-1">
            <a:hlinkClick r:id="" action="ppaction://media"/>
            <a:extLst>
              <a:ext uri="{FF2B5EF4-FFF2-40B4-BE49-F238E27FC236}">
                <a16:creationId xmlns:a16="http://schemas.microsoft.com/office/drawing/2014/main" id="{A1778F75-8D9B-7D38-ECEC-8E7F9863FA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159E-AE4C-C864-6A6B-984DA552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</a:t>
            </a:r>
          </a:p>
        </p:txBody>
      </p:sp>
      <p:pic>
        <p:nvPicPr>
          <p:cNvPr id="3" name="Media2-1">
            <a:hlinkClick r:id="" action="ppaction://media"/>
            <a:extLst>
              <a:ext uri="{FF2B5EF4-FFF2-40B4-BE49-F238E27FC236}">
                <a16:creationId xmlns:a16="http://schemas.microsoft.com/office/drawing/2014/main" id="{6D8253AB-3D09-49C9-AD31-79D95EFCA9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6614" y="0"/>
            <a:ext cx="6226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1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93E9-68CF-C552-2366-BD092AAF6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22" y="-222342"/>
            <a:ext cx="7886700" cy="994172"/>
          </a:xfrm>
        </p:spPr>
        <p:txBody>
          <a:bodyPr/>
          <a:lstStyle/>
          <a:p>
            <a:r>
              <a:rPr lang="en-US" dirty="0"/>
              <a:t>Error handling </a:t>
            </a:r>
          </a:p>
        </p:txBody>
      </p:sp>
      <p:pic>
        <p:nvPicPr>
          <p:cNvPr id="3" name="Media3-1">
            <a:hlinkClick r:id="" action="ppaction://media"/>
            <a:extLst>
              <a:ext uri="{FF2B5EF4-FFF2-40B4-BE49-F238E27FC236}">
                <a16:creationId xmlns:a16="http://schemas.microsoft.com/office/drawing/2014/main" id="{D97215FD-46F6-FCD7-FBF3-9DB831237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422" y="661050"/>
            <a:ext cx="8116371" cy="43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14573"/>
          <a:stretch/>
        </p:blipFill>
        <p:spPr>
          <a:xfrm>
            <a:off x="7649949" y="84883"/>
            <a:ext cx="865626" cy="5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556054" y="84883"/>
            <a:ext cx="65274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n-GB" sz="2100" b="1" dirty="0">
                <a:solidFill>
                  <a:schemeClr val="dk2"/>
                </a:solidFill>
              </a:rPr>
              <a:t>Where we have reached 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53" name="Google Shape;153;p27"/>
          <p:cNvCxnSpPr/>
          <p:nvPr/>
        </p:nvCxnSpPr>
        <p:spPr>
          <a:xfrm>
            <a:off x="556055" y="91648"/>
            <a:ext cx="0" cy="616500"/>
          </a:xfrm>
          <a:prstGeom prst="straightConnector1">
            <a:avLst/>
          </a:prstGeom>
          <a:noFill/>
          <a:ln w="38100" cap="flat" cmpd="sng">
            <a:solidFill>
              <a:srgbClr val="019093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E435084-50EC-97B9-47F8-5FD0574BE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761"/>
              </p:ext>
            </p:extLst>
          </p:nvPr>
        </p:nvGraphicFramePr>
        <p:xfrm>
          <a:off x="3191235" y="2251763"/>
          <a:ext cx="2332376" cy="2212230"/>
        </p:xfrm>
        <a:graphic>
          <a:graphicData uri="http://schemas.openxmlformats.org/drawingml/2006/table">
            <a:tbl>
              <a:tblPr firstRow="1" bandRow="1">
                <a:tableStyleId>{A954B843-3BAA-42A9-B8B1-248A0EF9F065}</a:tableStyleId>
              </a:tblPr>
              <a:tblGrid>
                <a:gridCol w="1166188">
                  <a:extLst>
                    <a:ext uri="{9D8B030D-6E8A-4147-A177-3AD203B41FA5}">
                      <a16:colId xmlns:a16="http://schemas.microsoft.com/office/drawing/2014/main" val="3245603678"/>
                    </a:ext>
                  </a:extLst>
                </a:gridCol>
                <a:gridCol w="1166188">
                  <a:extLst>
                    <a:ext uri="{9D8B030D-6E8A-4147-A177-3AD203B41FA5}">
                      <a16:colId xmlns:a16="http://schemas.microsoft.com/office/drawing/2014/main" val="1958601083"/>
                    </a:ext>
                  </a:extLst>
                </a:gridCol>
              </a:tblGrid>
              <a:tr h="326828"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Sandbox environment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9209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API's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523659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Endpoints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277694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Stateful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85611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Dynamic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32883"/>
                  </a:ext>
                </a:extLst>
              </a:tr>
              <a:tr h="32682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error Handling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020090"/>
                  </a:ext>
                </a:extLst>
              </a:tr>
              <a:tr h="32682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Gov Test Scenario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83601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API scenario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080576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DBC46F1-D68D-1CB6-250D-ED17B67E16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667929"/>
              </p:ext>
            </p:extLst>
          </p:nvPr>
        </p:nvGraphicFramePr>
        <p:xfrm>
          <a:off x="-236901" y="645423"/>
          <a:ext cx="3363130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C11DC3C-38F7-DD4E-BDBC-F45B26259D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614164"/>
              </p:ext>
            </p:extLst>
          </p:nvPr>
        </p:nvGraphicFramePr>
        <p:xfrm>
          <a:off x="2785263" y="91648"/>
          <a:ext cx="3252106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0297237-8EEA-CB43-8D43-76686FC10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6976223"/>
              </p:ext>
            </p:extLst>
          </p:nvPr>
        </p:nvGraphicFramePr>
        <p:xfrm>
          <a:off x="5952766" y="822453"/>
          <a:ext cx="3252106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4E80F5F-FCE4-C086-13B5-A3226CE28E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780411"/>
              </p:ext>
            </p:extLst>
          </p:nvPr>
        </p:nvGraphicFramePr>
        <p:xfrm>
          <a:off x="-125877" y="3048903"/>
          <a:ext cx="3252106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4E057D7-B598-E93F-9A0F-30263AED0A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053012"/>
              </p:ext>
            </p:extLst>
          </p:nvPr>
        </p:nvGraphicFramePr>
        <p:xfrm>
          <a:off x="5952766" y="3049806"/>
          <a:ext cx="3252106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272</Words>
  <Application>Microsoft Office PowerPoint</Application>
  <PresentationFormat>On-screen Show (16:9)</PresentationFormat>
  <Paragraphs>86</Paragraphs>
  <Slides>13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Arial</vt:lpstr>
      <vt:lpstr>Lato Light</vt:lpstr>
      <vt:lpstr>Lato</vt:lpstr>
      <vt:lpstr>Simple Light</vt:lpstr>
      <vt:lpstr>Office Theme</vt:lpstr>
      <vt:lpstr>PowerPoint Presentation</vt:lpstr>
      <vt:lpstr>2022 User research findings</vt:lpstr>
      <vt:lpstr>Components we are building</vt:lpstr>
      <vt:lpstr>Test API </vt:lpstr>
      <vt:lpstr>Release 1</vt:lpstr>
      <vt:lpstr>Dynamic</vt:lpstr>
      <vt:lpstr>Stateful </vt:lpstr>
      <vt:lpstr>Error handling </vt:lpstr>
      <vt:lpstr>Where we have reached </vt:lpstr>
      <vt:lpstr>PowerPoint Presentation</vt:lpstr>
      <vt:lpstr>Release 2…</vt:lpstr>
      <vt:lpstr>What Next </vt:lpstr>
      <vt:lpstr>Thank-you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 Reza</cp:lastModifiedBy>
  <cp:revision>7</cp:revision>
  <dcterms:modified xsi:type="dcterms:W3CDTF">2023-07-14T14:00:15Z</dcterms:modified>
</cp:coreProperties>
</file>